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9" r:id="rId4"/>
    <p:sldId id="270" r:id="rId5"/>
    <p:sldId id="259" r:id="rId6"/>
    <p:sldId id="258" r:id="rId7"/>
    <p:sldId id="268" r:id="rId8"/>
    <p:sldId id="260" r:id="rId9"/>
    <p:sldId id="261" r:id="rId10"/>
    <p:sldId id="262" r:id="rId11"/>
    <p:sldId id="263" r:id="rId12"/>
    <p:sldId id="264" r:id="rId13"/>
    <p:sldId id="265" r:id="rId14"/>
    <p:sldId id="257" r:id="rId15"/>
    <p:sldId id="271" r:id="rId16"/>
    <p:sldId id="277" r:id="rId17"/>
    <p:sldId id="276" r:id="rId18"/>
    <p:sldId id="275" r:id="rId19"/>
    <p:sldId id="274" r:id="rId20"/>
    <p:sldId id="272" r:id="rId21"/>
    <p:sldId id="273" r:id="rId22"/>
    <p:sldId id="282" r:id="rId23"/>
    <p:sldId id="287" r:id="rId24"/>
    <p:sldId id="283" r:id="rId25"/>
    <p:sldId id="278" r:id="rId26"/>
    <p:sldId id="288" r:id="rId27"/>
    <p:sldId id="284" r:id="rId28"/>
    <p:sldId id="289" r:id="rId29"/>
    <p:sldId id="285" r:id="rId30"/>
    <p:sldId id="286" r:id="rId31"/>
    <p:sldId id="26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47u2Gw3hwTuAjDbfFTHXcQ==" hashData="O+I2K+x258mrF/VuHCFrodnc0cU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5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5205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486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8928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4428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007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086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3713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2164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0613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3619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239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442E9-7480-41ED-BD2D-FFCCAD6528CB}" type="datetimeFigureOut">
              <a:rPr lang="tr-TR" smtClean="0"/>
              <a:t>3.4.2013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9FF3A-CE86-4409-8847-77776380B9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5707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1.wmf"/><Relationship Id="rId5" Type="http://schemas.openxmlformats.org/officeDocument/2006/relationships/image" Target="../media/image28.png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24.png"/><Relationship Id="rId9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8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50.wmf"/><Relationship Id="rId5" Type="http://schemas.openxmlformats.org/officeDocument/2006/relationships/image" Target="../media/image52.png"/><Relationship Id="rId10" Type="http://schemas.openxmlformats.org/officeDocument/2006/relationships/oleObject" Target="../embeddings/oleObject27.bin"/><Relationship Id="rId4" Type="http://schemas.openxmlformats.org/officeDocument/2006/relationships/image" Target="../media/image51.png"/><Relationship Id="rId9" Type="http://schemas.openxmlformats.org/officeDocument/2006/relationships/image" Target="../media/image49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oleObject" Target="../embeddings/oleObject31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53.wmf"/><Relationship Id="rId12" Type="http://schemas.openxmlformats.org/officeDocument/2006/relationships/image" Target="../media/image5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0.bin"/><Relationship Id="rId5" Type="http://schemas.openxmlformats.org/officeDocument/2006/relationships/image" Target="../media/image58.png"/><Relationship Id="rId10" Type="http://schemas.openxmlformats.org/officeDocument/2006/relationships/image" Target="../media/image54.wmf"/><Relationship Id="rId4" Type="http://schemas.openxmlformats.org/officeDocument/2006/relationships/image" Target="../media/image57.png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56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oleObject" Target="../embeddings/oleObject35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60.wmf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66.png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61.wmf"/><Relationship Id="rId4" Type="http://schemas.openxmlformats.org/officeDocument/2006/relationships/image" Target="../media/image65.png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6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oleObject" Target="../embeddings/oleObject40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7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2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5.png"/><Relationship Id="rId11" Type="http://schemas.openxmlformats.org/officeDocument/2006/relationships/oleObject" Target="../embeddings/oleObject39.bin"/><Relationship Id="rId5" Type="http://schemas.openxmlformats.org/officeDocument/2006/relationships/image" Target="../media/image74.png"/><Relationship Id="rId15" Type="http://schemas.openxmlformats.org/officeDocument/2006/relationships/oleObject" Target="../embeddings/oleObject41.bin"/><Relationship Id="rId10" Type="http://schemas.openxmlformats.org/officeDocument/2006/relationships/image" Target="../media/image69.wmf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7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7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79.emf"/><Relationship Id="rId4" Type="http://schemas.openxmlformats.org/officeDocument/2006/relationships/image" Target="../media/image78.png"/><Relationship Id="rId9" Type="http://schemas.openxmlformats.org/officeDocument/2006/relationships/image" Target="../media/image77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hyperlink" Target="mailto:omeraskerden@hotmail.com.tr" TargetMode="Externa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5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hyperlink" Target="mailto:omeraskerden@hotmail.com.tr" TargetMode="External"/><Relationship Id="rId7" Type="http://schemas.openxmlformats.org/officeDocument/2006/relationships/image" Target="../media/image8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9" Type="http://schemas.openxmlformats.org/officeDocument/2006/relationships/image" Target="../media/image89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image" Target="../media/image94.png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9.bin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95.png"/><Relationship Id="rId9" Type="http://schemas.openxmlformats.org/officeDocument/2006/relationships/image" Target="../media/image93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3" Type="http://schemas.openxmlformats.org/officeDocument/2006/relationships/image" Target="../media/image98.png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6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99.png"/><Relationship Id="rId9" Type="http://schemas.openxmlformats.org/officeDocument/2006/relationships/hyperlink" Target="mailto:omeraskerden@hotmail.com.tr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image" Target="../media/image102.png"/><Relationship Id="rId7" Type="http://schemas.openxmlformats.org/officeDocument/2006/relationships/image" Target="../media/image10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3.bin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103.png"/><Relationship Id="rId9" Type="http://schemas.openxmlformats.org/officeDocument/2006/relationships/image" Target="../media/image10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image" Target="../media/image107.png"/><Relationship Id="rId7" Type="http://schemas.openxmlformats.org/officeDocument/2006/relationships/image" Target="../media/image10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106.wmf"/><Relationship Id="rId5" Type="http://schemas.openxmlformats.org/officeDocument/2006/relationships/hyperlink" Target="mailto:omeraskerden@hotmail.com.tr" TargetMode="External"/><Relationship Id="rId10" Type="http://schemas.openxmlformats.org/officeDocument/2006/relationships/oleObject" Target="../embeddings/oleObject57.bin"/><Relationship Id="rId4" Type="http://schemas.openxmlformats.org/officeDocument/2006/relationships/image" Target="../media/image108.png"/><Relationship Id="rId9" Type="http://schemas.openxmlformats.org/officeDocument/2006/relationships/image" Target="../media/image105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hyperlink" Target="mailto:omeraskerden@hotmail.com.tr" TargetMode="External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2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3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7.wmf"/><Relationship Id="rId5" Type="http://schemas.openxmlformats.org/officeDocument/2006/relationships/image" Target="../media/image14.png"/><Relationship Id="rId10" Type="http://schemas.openxmlformats.org/officeDocument/2006/relationships/oleObject" Target="../embeddings/oleObject6.bin"/><Relationship Id="rId4" Type="http://schemas.openxmlformats.org/officeDocument/2006/relationships/hyperlink" Target="mailto:omeraskerden@hotmail.com.tr" TargetMode="External"/><Relationship Id="rId9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3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.png"/><Relationship Id="rId9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hyperlink" Target="mailto:omeraskerden@hotmail.com.tr" TargetMode="Externa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2.wmf"/><Relationship Id="rId4" Type="http://schemas.openxmlformats.org/officeDocument/2006/relationships/image" Target="../media/image24.png"/><Relationship Id="rId9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hyperlink" Target="mailto:omeraskerden@hotmail.com.tr" TargetMode="Externa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wmf"/><Relationship Id="rId11" Type="http://schemas.openxmlformats.org/officeDocument/2006/relationships/image" Target="../media/image28.png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7.wmf"/><Relationship Id="rId4" Type="http://schemas.openxmlformats.org/officeDocument/2006/relationships/image" Target="../media/image24.png"/><Relationship Id="rId9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03648" y="116632"/>
            <a:ext cx="6912768" cy="2304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KESİK KARE PİRAMİT</a:t>
            </a:r>
          </a:p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KESİK </a:t>
            </a:r>
            <a:r>
              <a:rPr lang="tr-TR" sz="4800" b="1" dirty="0">
                <a:solidFill>
                  <a:srgbClr val="FF0000"/>
                </a:solidFill>
              </a:rPr>
              <a:t>KONİ </a:t>
            </a:r>
            <a:r>
              <a:rPr lang="tr-TR" sz="4800" b="1" dirty="0" smtClean="0">
                <a:solidFill>
                  <a:srgbClr val="FF0000"/>
                </a:solidFill>
              </a:rPr>
              <a:t>PİRAMİT</a:t>
            </a:r>
          </a:p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KESİK KÜRE 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42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62500" y="116632"/>
            <a:ext cx="8784711" cy="14773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ÖRNEK: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Taban ayrıtı 20 cm ve yüksekliği 24 cm olan bir kare dik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piramit veriliyor. Bu piramit tabana paralel bir düzlemle ilk 12 cm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de kesiliyor. Buna göre, Kesik kare piramidin</a:t>
            </a:r>
            <a:r>
              <a:rPr kumimoji="0" lang="tr-T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yüzey alanı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kaç cm karedir?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	   a) 1280	 b) 500	c) 1180	d) 780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65" y="1749608"/>
            <a:ext cx="3312370" cy="303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852" y="1749608"/>
            <a:ext cx="172402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534606"/>
              </p:ext>
            </p:extLst>
          </p:nvPr>
        </p:nvGraphicFramePr>
        <p:xfrm>
          <a:off x="6227763" y="1747838"/>
          <a:ext cx="247015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8" name="Denklem" r:id="rId6" imgW="1206360" imgH="1028520" progId="Equation.3">
                  <p:embed/>
                </p:oleObj>
              </mc:Choice>
              <mc:Fallback>
                <p:oleObj name="Denklem" r:id="rId6" imgW="1206360" imgH="102852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747838"/>
                        <a:ext cx="2470150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351443"/>
              </p:ext>
            </p:extLst>
          </p:nvPr>
        </p:nvGraphicFramePr>
        <p:xfrm>
          <a:off x="195065" y="4780200"/>
          <a:ext cx="2320925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9" name="Denklem" r:id="rId8" imgW="1295280" imgH="939600" progId="Equation.3">
                  <p:embed/>
                </p:oleObj>
              </mc:Choice>
              <mc:Fallback>
                <p:oleObj name="Denklem" r:id="rId8" imgW="1295280" imgH="93960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065" y="4780200"/>
                        <a:ext cx="2320925" cy="169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574418"/>
              </p:ext>
            </p:extLst>
          </p:nvPr>
        </p:nvGraphicFramePr>
        <p:xfrm>
          <a:off x="3444936" y="4124253"/>
          <a:ext cx="5502275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0" name="Denklem" r:id="rId10" imgW="2400120" imgH="1143000" progId="Equation.3">
                  <p:embed/>
                </p:oleObj>
              </mc:Choice>
              <mc:Fallback>
                <p:oleObj name="Denklem" r:id="rId10" imgW="2400120" imgH="114300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936" y="4124253"/>
                        <a:ext cx="5502275" cy="222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1187624" y="1124593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4" y="1988840"/>
            <a:ext cx="4551630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9142" y="116632"/>
            <a:ext cx="8784976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ÖRNEK: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Bir kare piramidin taban ayrıtı 16 cm, cisim yüksek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liği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6 cm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dir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 Bu piramit tabanına paralel ve tabandan ilk 3 cm uzaklıkta bir düzlemle kesiliyor. Buna göre;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kesik kare piramidin hacmi kaç cm küptür?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Arial" pitchFamily="34" charset="0"/>
                <a:cs typeface="Arial" pitchFamily="34" charset="0"/>
              </a:rPr>
              <a:t>	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a) 436		b) 64		c) 512		d) 448</a:t>
            </a:r>
            <a:endParaRPr kumimoji="0" lang="tr-TR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24" y="1949425"/>
            <a:ext cx="16573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315846"/>
              </p:ext>
            </p:extLst>
          </p:nvPr>
        </p:nvGraphicFramePr>
        <p:xfrm>
          <a:off x="4889643" y="4437112"/>
          <a:ext cx="4054475" cy="197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4" name="Denklem" r:id="rId6" imgW="1701720" imgH="825480" progId="Equation.3">
                  <p:embed/>
                </p:oleObj>
              </mc:Choice>
              <mc:Fallback>
                <p:oleObj name="Denklem" r:id="rId6" imgW="1701720" imgH="8254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643" y="4437112"/>
                        <a:ext cx="4054475" cy="197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003715"/>
              </p:ext>
            </p:extLst>
          </p:nvPr>
        </p:nvGraphicFramePr>
        <p:xfrm>
          <a:off x="6577013" y="2039938"/>
          <a:ext cx="223520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5" name="Denklem" r:id="rId8" imgW="1091880" imgH="1028520" progId="Equation.3">
                  <p:embed/>
                </p:oleObj>
              </mc:Choice>
              <mc:Fallback>
                <p:oleObj name="Denklem" r:id="rId8" imgW="1091880" imgH="102852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013" y="2039938"/>
                        <a:ext cx="2235200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6372200" y="1263876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9142" y="116632"/>
            <a:ext cx="8784976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ÖRNEK: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Bir kare piramidin taban ayrıtı 16 cm, cisim yüksek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liği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6 cm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dir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 Bu piramit tabanına paralel ve tabandan ilk 3 cm uzaklıkta bir düzlemle kesiliyor. Buna göre;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kesik kare piramidin yanal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alanı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kaç cm karedir?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Arial" pitchFamily="34" charset="0"/>
                <a:cs typeface="Arial" pitchFamily="34" charset="0"/>
              </a:rPr>
              <a:t>	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a) 480		b) 80		c) 240		d) 360</a:t>
            </a:r>
            <a:endParaRPr kumimoji="0" lang="tr-TR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4" y="1988840"/>
            <a:ext cx="4551630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981" y="1983084"/>
            <a:ext cx="16573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003715"/>
              </p:ext>
            </p:extLst>
          </p:nvPr>
        </p:nvGraphicFramePr>
        <p:xfrm>
          <a:off x="6577013" y="2039938"/>
          <a:ext cx="223520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" name="Denklem" r:id="rId6" imgW="1091880" imgH="1028520" progId="Equation.3">
                  <p:embed/>
                </p:oleObj>
              </mc:Choice>
              <mc:Fallback>
                <p:oleObj name="Denklem" r:id="rId6" imgW="1091880" imgH="102852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013" y="2039938"/>
                        <a:ext cx="2235200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71519"/>
              </p:ext>
            </p:extLst>
          </p:nvPr>
        </p:nvGraphicFramePr>
        <p:xfrm>
          <a:off x="4551630" y="4283319"/>
          <a:ext cx="4414981" cy="2246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" name="Denklem" r:id="rId8" imgW="1841400" imgH="1104840" progId="Equation.3">
                  <p:embed/>
                </p:oleObj>
              </mc:Choice>
              <mc:Fallback>
                <p:oleObj name="Denklem" r:id="rId8" imgW="1841400" imgH="110484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1630" y="4283319"/>
                        <a:ext cx="4414981" cy="22462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4747030" y="1262815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9142" y="116632"/>
            <a:ext cx="8784976" cy="1631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ÖRNEK: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Bir kare piramidin taban ayrıtı 16 cm, cisim yüksek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liği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6 cm 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dir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 Bu piramit tabanına paralel ve tabandan ilk 3 cm uzaklıkta bir düzlemle kesiliyor. Buna göre;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kesik kare piramidin yüzey alanı kaç cm karedir?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Arial" pitchFamily="34" charset="0"/>
                <a:cs typeface="Arial" pitchFamily="34" charset="0"/>
              </a:rPr>
              <a:t>	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a) 560		b) 240		c) 256		d) 640</a:t>
            </a:r>
            <a:endParaRPr kumimoji="0" lang="tr-TR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4" y="1988840"/>
            <a:ext cx="4199566" cy="336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981" y="1983084"/>
            <a:ext cx="16573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003715"/>
              </p:ext>
            </p:extLst>
          </p:nvPr>
        </p:nvGraphicFramePr>
        <p:xfrm>
          <a:off x="6577013" y="2039938"/>
          <a:ext cx="223520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7" name="Denklem" r:id="rId6" imgW="1091726" imgH="1028254" progId="Equation.3">
                  <p:embed/>
                </p:oleObj>
              </mc:Choice>
              <mc:Fallback>
                <p:oleObj name="Denklem" r:id="rId6" imgW="1091726" imgH="1028254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013" y="2039938"/>
                        <a:ext cx="2235200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272143"/>
              </p:ext>
            </p:extLst>
          </p:nvPr>
        </p:nvGraphicFramePr>
        <p:xfrm>
          <a:off x="3792610" y="4452542"/>
          <a:ext cx="5159573" cy="2084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" name="Denklem" r:id="rId8" imgW="2400120" imgH="1143000" progId="Equation.3">
                  <p:embed/>
                </p:oleObj>
              </mc:Choice>
              <mc:Fallback>
                <p:oleObj name="Denklem" r:id="rId8" imgW="2400120" imgH="114300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2610" y="4452542"/>
                        <a:ext cx="5159573" cy="20840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899592" y="1292222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835696" y="503184"/>
            <a:ext cx="5760640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KESİK </a:t>
            </a:r>
            <a:r>
              <a:rPr lang="tr-TR" sz="4800" b="1" dirty="0">
                <a:solidFill>
                  <a:srgbClr val="FF0000"/>
                </a:solidFill>
              </a:rPr>
              <a:t>KONİ </a:t>
            </a:r>
            <a:r>
              <a:rPr lang="tr-TR" sz="4800" b="1" dirty="0" smtClean="0">
                <a:solidFill>
                  <a:srgbClr val="FF0000"/>
                </a:solidFill>
              </a:rPr>
              <a:t>PİRAMİT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07504" y="4146446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4895" y="156563"/>
            <a:ext cx="8712968" cy="23083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KESİK </a:t>
            </a:r>
            <a:r>
              <a:rPr lang="tr-TR" sz="2400" b="1" dirty="0" smtClean="0">
                <a:solidFill>
                  <a:srgbClr val="FF0000"/>
                </a:solidFill>
              </a:rPr>
              <a:t>KONİ PİRAMİT: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Bir Koni piramit</a:t>
            </a:r>
            <a:r>
              <a:rPr lang="tr-TR" sz="2400" b="1" dirty="0"/>
              <a:t>, tabana paralel bir düzlem ile kesildiğinde, taban düzlemi ile kesit yüzeyi arasında kalan </a:t>
            </a:r>
            <a:r>
              <a:rPr lang="tr-TR" sz="2400" b="1" dirty="0" smtClean="0"/>
              <a:t>kısma </a:t>
            </a:r>
            <a:r>
              <a:rPr lang="tr-TR" sz="2400" b="1" dirty="0"/>
              <a:t>kesik </a:t>
            </a:r>
            <a:r>
              <a:rPr lang="tr-TR" sz="2400" b="1" dirty="0" smtClean="0"/>
              <a:t>koni piramit </a:t>
            </a:r>
            <a:r>
              <a:rPr lang="tr-TR" sz="2400" b="1" dirty="0"/>
              <a:t>denir. </a:t>
            </a:r>
            <a:endParaRPr lang="tr-TR" sz="2400" b="1" dirty="0" smtClean="0"/>
          </a:p>
          <a:p>
            <a:r>
              <a:rPr lang="tr-TR" sz="2400" b="1" dirty="0" smtClean="0"/>
              <a:t>Bir </a:t>
            </a:r>
            <a:r>
              <a:rPr lang="tr-TR" sz="2400" b="1" dirty="0"/>
              <a:t>koni piramidin tabanına paralel bir düzlemle kesilmesinden oluşan altta kalan kısmına kesik koni piramit denir.</a:t>
            </a:r>
            <a:r>
              <a:rPr lang="tr-TR" sz="2400" dirty="0"/>
              <a:t> </a:t>
            </a: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95" y="2708084"/>
            <a:ext cx="4122232" cy="338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491" y="4477859"/>
            <a:ext cx="3206365" cy="20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324" y="2708084"/>
            <a:ext cx="3496700" cy="187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Belirtme Çizgisi 8"/>
          <p:cNvSpPr/>
          <p:nvPr/>
        </p:nvSpPr>
        <p:spPr>
          <a:xfrm>
            <a:off x="174896" y="6290080"/>
            <a:ext cx="2884936" cy="412809"/>
          </a:xfrm>
          <a:prstGeom prst="wedgeRectCallout">
            <a:avLst>
              <a:gd name="adj1" fmla="val 20064"/>
              <a:gd name="adj2" fmla="val -10070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 koni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Dikdörtgen Belirtme Çizgisi 9"/>
          <p:cNvSpPr/>
          <p:nvPr/>
        </p:nvSpPr>
        <p:spPr>
          <a:xfrm>
            <a:off x="3275856" y="5128126"/>
            <a:ext cx="2495635" cy="412809"/>
          </a:xfrm>
          <a:prstGeom prst="wedgeRectCallout">
            <a:avLst>
              <a:gd name="adj1" fmla="val 61623"/>
              <a:gd name="adj2" fmla="val 36241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Kesik koni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Dikdörtgen Belirtme Çizgisi 10"/>
          <p:cNvSpPr/>
          <p:nvPr/>
        </p:nvSpPr>
        <p:spPr>
          <a:xfrm>
            <a:off x="3635896" y="2729635"/>
            <a:ext cx="2711659" cy="412809"/>
          </a:xfrm>
          <a:prstGeom prst="wedgeRectCallout">
            <a:avLst>
              <a:gd name="adj1" fmla="val 52779"/>
              <a:gd name="adj2" fmla="val 11644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Küçük koni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CF273FC-499C-49E6-B4F7-177D1B6C6C62}" type="slidenum">
              <a:rPr lang="tr-TR" smtClean="0"/>
              <a:pPr eaLnBrk="1" hangingPunct="1"/>
              <a:t>16</a:t>
            </a:fld>
            <a:endParaRPr lang="tr-TR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38" y="548085"/>
            <a:ext cx="335280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" y="557213"/>
            <a:ext cx="27432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339" y="2420888"/>
            <a:ext cx="2205273" cy="212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Dikdörtgen 9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3189288"/>
            <a:ext cx="3071812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169" y="4343400"/>
            <a:ext cx="35147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07" y="3102054"/>
            <a:ext cx="1606848" cy="116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91647" y="87868"/>
            <a:ext cx="2420343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KESİK KONİ PİRAMİT:</a:t>
            </a:r>
          </a:p>
        </p:txBody>
      </p:sp>
    </p:spTree>
    <p:extLst>
      <p:ext uri="{BB962C8B-B14F-4D97-AF65-F5344CB8AC3E}">
        <p14:creationId xmlns:p14="http://schemas.microsoft.com/office/powerpoint/2010/main" val="184427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590"/>
            <a:ext cx="7510263" cy="513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777" y="4797152"/>
            <a:ext cx="2824640" cy="162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892864"/>
              </p:ext>
            </p:extLst>
          </p:nvPr>
        </p:nvGraphicFramePr>
        <p:xfrm>
          <a:off x="5580112" y="188640"/>
          <a:ext cx="3038475" cy="281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" name="Denklem" r:id="rId6" imgW="2031840" imgH="1879560" progId="Equation.3">
                  <p:embed/>
                </p:oleObj>
              </mc:Choice>
              <mc:Fallback>
                <p:oleObj name="Denklem" r:id="rId6" imgW="2031840" imgH="18795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188640"/>
                        <a:ext cx="3038475" cy="2811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950237"/>
              </p:ext>
            </p:extLst>
          </p:nvPr>
        </p:nvGraphicFramePr>
        <p:xfrm>
          <a:off x="3965675" y="404664"/>
          <a:ext cx="1212649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9" name="Denklem" r:id="rId8" imgW="609480" imgH="863280" progId="Equation.3">
                  <p:embed/>
                </p:oleObj>
              </mc:Choice>
              <mc:Fallback>
                <p:oleObj name="Denklem" r:id="rId8" imgW="609480" imgH="8632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675" y="404664"/>
                        <a:ext cx="1212649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457360"/>
              </p:ext>
            </p:extLst>
          </p:nvPr>
        </p:nvGraphicFramePr>
        <p:xfrm>
          <a:off x="17011" y="5373216"/>
          <a:ext cx="6172665" cy="1047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0" name="Denklem" r:id="rId10" imgW="3759200" imgH="635000" progId="Equation.3">
                  <p:embed/>
                </p:oleObj>
              </mc:Choice>
              <mc:Fallback>
                <p:oleObj name="Denklem" r:id="rId10" imgW="3759200" imgH="635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1" y="5373216"/>
                        <a:ext cx="6172665" cy="10470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535376" y="4653134"/>
            <a:ext cx="1512168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137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30"/>
            <a:ext cx="7578530" cy="5073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82699"/>
            <a:ext cx="2799649" cy="156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865555"/>
              </p:ext>
            </p:extLst>
          </p:nvPr>
        </p:nvGraphicFramePr>
        <p:xfrm>
          <a:off x="3182840" y="116632"/>
          <a:ext cx="1212850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7" name="Denklem" r:id="rId6" imgW="609480" imgH="863280" progId="Equation.3">
                  <p:embed/>
                </p:oleObj>
              </mc:Choice>
              <mc:Fallback>
                <p:oleObj name="Denklem" r:id="rId6" imgW="609480" imgH="86328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2840" y="116632"/>
                        <a:ext cx="1212850" cy="172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353469"/>
            <a:ext cx="1656184" cy="221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475903"/>
              </p:ext>
            </p:extLst>
          </p:nvPr>
        </p:nvGraphicFramePr>
        <p:xfrm>
          <a:off x="3806577" y="1932578"/>
          <a:ext cx="1530846" cy="1312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8" name="Denklem" r:id="rId9" imgW="1333500" imgH="1143000" progId="Equation.3">
                  <p:embed/>
                </p:oleObj>
              </mc:Choice>
              <mc:Fallback>
                <p:oleObj name="Denklem" r:id="rId9" imgW="1333500" imgH="1143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6577" y="1932578"/>
                        <a:ext cx="1530846" cy="13121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066440"/>
              </p:ext>
            </p:extLst>
          </p:nvPr>
        </p:nvGraphicFramePr>
        <p:xfrm>
          <a:off x="5810994" y="1995682"/>
          <a:ext cx="3104163" cy="1105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9" name="Denklem" r:id="rId11" imgW="1816100" imgH="647700" progId="Equation.3">
                  <p:embed/>
                </p:oleObj>
              </mc:Choice>
              <mc:Fallback>
                <p:oleObj name="Denklem" r:id="rId11" imgW="1816100" imgH="647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994" y="1995682"/>
                        <a:ext cx="3104163" cy="11051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506283"/>
              </p:ext>
            </p:extLst>
          </p:nvPr>
        </p:nvGraphicFramePr>
        <p:xfrm>
          <a:off x="5882035" y="341235"/>
          <a:ext cx="3080203" cy="123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0" name="Denklem" r:id="rId13" imgW="1638300" imgH="660400" progId="Equation.3">
                  <p:embed/>
                </p:oleObj>
              </mc:Choice>
              <mc:Fallback>
                <p:oleObj name="Denklem" r:id="rId13" imgW="1638300" imgH="660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2035" y="341235"/>
                        <a:ext cx="3080203" cy="1235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ikdörtgen 13"/>
          <p:cNvSpPr/>
          <p:nvPr/>
        </p:nvSpPr>
        <p:spPr>
          <a:xfrm>
            <a:off x="3815916" y="4653134"/>
            <a:ext cx="1512168" cy="6480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004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876759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5102032"/>
            <a:ext cx="27336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809055"/>
              </p:ext>
            </p:extLst>
          </p:nvPr>
        </p:nvGraphicFramePr>
        <p:xfrm>
          <a:off x="4139952" y="1786508"/>
          <a:ext cx="979944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8" name="Denklem" r:id="rId6" imgW="622080" imgH="863280" progId="Equation.3">
                  <p:embed/>
                </p:oleObj>
              </mc:Choice>
              <mc:Fallback>
                <p:oleObj name="Denklem" r:id="rId6" imgW="622080" imgH="8632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786508"/>
                        <a:ext cx="979944" cy="1368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758" y="4221088"/>
            <a:ext cx="16478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814671"/>
              </p:ext>
            </p:extLst>
          </p:nvPr>
        </p:nvGraphicFramePr>
        <p:xfrm>
          <a:off x="3203848" y="105756"/>
          <a:ext cx="1841041" cy="1642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9" name="Denklem" r:id="rId9" imgW="1282680" imgH="1143000" progId="Equation.3">
                  <p:embed/>
                </p:oleObj>
              </mc:Choice>
              <mc:Fallback>
                <p:oleObj name="Denklem" r:id="rId9" imgW="1282680" imgH="114300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105756"/>
                        <a:ext cx="1841041" cy="16424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736542"/>
              </p:ext>
            </p:extLst>
          </p:nvPr>
        </p:nvGraphicFramePr>
        <p:xfrm>
          <a:off x="5772150" y="115888"/>
          <a:ext cx="312896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0" name="Denklem" r:id="rId11" imgW="1663560" imgH="660240" progId="Equation.3">
                  <p:embed/>
                </p:oleObj>
              </mc:Choice>
              <mc:Fallback>
                <p:oleObj name="Denklem" r:id="rId11" imgW="1663560" imgH="660240" progId="Equation.3">
                  <p:embed/>
                  <p:pic>
                    <p:nvPicPr>
                      <p:cNvPr id="0" name="Nesn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2150" y="115888"/>
                        <a:ext cx="3128963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196935"/>
              </p:ext>
            </p:extLst>
          </p:nvPr>
        </p:nvGraphicFramePr>
        <p:xfrm>
          <a:off x="5575300" y="1689100"/>
          <a:ext cx="325755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1" name="Denklem" r:id="rId13" imgW="1904760" imgH="660240" progId="Equation.3">
                  <p:embed/>
                </p:oleObj>
              </mc:Choice>
              <mc:Fallback>
                <p:oleObj name="Denklem" r:id="rId13" imgW="1904760" imgH="660240" progId="Equation.3">
                  <p:embed/>
                  <p:pic>
                    <p:nvPicPr>
                      <p:cNvPr id="0" name="Nesn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5300" y="1689100"/>
                        <a:ext cx="3257550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017594"/>
              </p:ext>
            </p:extLst>
          </p:nvPr>
        </p:nvGraphicFramePr>
        <p:xfrm>
          <a:off x="3198019" y="5102032"/>
          <a:ext cx="3527364" cy="1434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2" name="Denklem" r:id="rId15" imgW="2247840" imgH="914400" progId="Equation.3">
                  <p:embed/>
                </p:oleObj>
              </mc:Choice>
              <mc:Fallback>
                <p:oleObj name="Denklem" r:id="rId15" imgW="2247840" imgH="914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8019" y="5102032"/>
                        <a:ext cx="3527364" cy="14345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1440582" y="4492270"/>
            <a:ext cx="1259210" cy="4488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07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4895" y="156563"/>
            <a:ext cx="871296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KESİK KARE </a:t>
            </a:r>
            <a:r>
              <a:rPr lang="tr-TR" sz="2400" b="1" dirty="0" smtClean="0">
                <a:solidFill>
                  <a:srgbClr val="FF0000"/>
                </a:solidFill>
              </a:rPr>
              <a:t>PİRAMİTT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Bir </a:t>
            </a:r>
            <a:r>
              <a:rPr lang="tr-TR" sz="2400" b="1" dirty="0"/>
              <a:t>piramit, tabana paralel bir düzlem ile kesildiğinde, taban düzlemi ile kesit yüzeyi arasında kalan </a:t>
            </a:r>
            <a:r>
              <a:rPr lang="tr-TR" sz="2400" b="1" dirty="0" smtClean="0"/>
              <a:t>kısma </a:t>
            </a:r>
            <a:r>
              <a:rPr lang="tr-TR" sz="2400" b="1" dirty="0"/>
              <a:t>kesik piramit denir.</a:t>
            </a:r>
            <a:endParaRPr lang="tr-TR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" y="2276872"/>
            <a:ext cx="417998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40" y="3461118"/>
            <a:ext cx="4356484" cy="248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35" y="1548990"/>
            <a:ext cx="40767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Belirtme Çizgisi 4"/>
          <p:cNvSpPr/>
          <p:nvPr/>
        </p:nvSpPr>
        <p:spPr>
          <a:xfrm>
            <a:off x="827584" y="5877272"/>
            <a:ext cx="1872207" cy="825618"/>
          </a:xfrm>
          <a:prstGeom prst="wedgeRectCallout">
            <a:avLst>
              <a:gd name="adj1" fmla="val 27715"/>
              <a:gd name="adj2" fmla="val -8160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 kare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Dikdörtgen Belirtme Çizgisi 9"/>
          <p:cNvSpPr/>
          <p:nvPr/>
        </p:nvSpPr>
        <p:spPr>
          <a:xfrm>
            <a:off x="3995936" y="1548990"/>
            <a:ext cx="1769033" cy="756664"/>
          </a:xfrm>
          <a:prstGeom prst="wedgeRectCallout">
            <a:avLst>
              <a:gd name="adj1" fmla="val 41510"/>
              <a:gd name="adj2" fmla="val 7794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Küçük kare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Dikdörtgen Belirtme Çizgisi 10"/>
          <p:cNvSpPr/>
          <p:nvPr/>
        </p:nvSpPr>
        <p:spPr>
          <a:xfrm>
            <a:off x="4211960" y="5964618"/>
            <a:ext cx="1769033" cy="756664"/>
          </a:xfrm>
          <a:prstGeom prst="wedgeRectCallout">
            <a:avLst>
              <a:gd name="adj1" fmla="val 28142"/>
              <a:gd name="adj2" fmla="val -10124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Kesik kare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4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0" y="24528"/>
            <a:ext cx="8183385" cy="426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9" y="4509120"/>
            <a:ext cx="329247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265118"/>
            <a:ext cx="1512168" cy="215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563549"/>
              </p:ext>
            </p:extLst>
          </p:nvPr>
        </p:nvGraphicFramePr>
        <p:xfrm>
          <a:off x="2925763" y="333375"/>
          <a:ext cx="1822450" cy="164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2" name="Denklem" r:id="rId7" imgW="1269720" imgH="1143000" progId="Equation.3">
                  <p:embed/>
                </p:oleObj>
              </mc:Choice>
              <mc:Fallback>
                <p:oleObj name="Denklem" r:id="rId7" imgW="1269720" imgH="1143000" progId="Equation.3">
                  <p:embed/>
                  <p:pic>
                    <p:nvPicPr>
                      <p:cNvPr id="0" name="Nesn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763" y="333375"/>
                        <a:ext cx="1822450" cy="164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124087"/>
              </p:ext>
            </p:extLst>
          </p:nvPr>
        </p:nvGraphicFramePr>
        <p:xfrm>
          <a:off x="4572000" y="1474598"/>
          <a:ext cx="1060450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3" name="Denklem" r:id="rId9" imgW="672840" imgH="863280" progId="Equation.3">
                  <p:embed/>
                </p:oleObj>
              </mc:Choice>
              <mc:Fallback>
                <p:oleObj name="Denklem" r:id="rId9" imgW="672840" imgH="86328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474598"/>
                        <a:ext cx="1060450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067414"/>
              </p:ext>
            </p:extLst>
          </p:nvPr>
        </p:nvGraphicFramePr>
        <p:xfrm>
          <a:off x="5843588" y="115888"/>
          <a:ext cx="2986087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4" name="Denklem" r:id="rId11" imgW="1587240" imgH="660240" progId="Equation.3">
                  <p:embed/>
                </p:oleObj>
              </mc:Choice>
              <mc:Fallback>
                <p:oleObj name="Denklem" r:id="rId11" imgW="1587240" imgH="66024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115888"/>
                        <a:ext cx="2986087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922280"/>
              </p:ext>
            </p:extLst>
          </p:nvPr>
        </p:nvGraphicFramePr>
        <p:xfrm>
          <a:off x="5897563" y="1484313"/>
          <a:ext cx="3170237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5" name="Denklem" r:id="rId13" imgW="1854000" imgH="660240" progId="Equation.3">
                  <p:embed/>
                </p:oleObj>
              </mc:Choice>
              <mc:Fallback>
                <p:oleObj name="Denklem" r:id="rId13" imgW="1854000" imgH="66024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7563" y="1484313"/>
                        <a:ext cx="3170237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412336"/>
              </p:ext>
            </p:extLst>
          </p:nvPr>
        </p:nvGraphicFramePr>
        <p:xfrm>
          <a:off x="3389313" y="4625975"/>
          <a:ext cx="3405187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6" name="Denklem" r:id="rId15" imgW="2171520" imgH="914400" progId="Equation.3">
                  <p:embed/>
                </p:oleObj>
              </mc:Choice>
              <mc:Fallback>
                <p:oleObj name="Denklem" r:id="rId15" imgW="2171520" imgH="91440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9313" y="4625975"/>
                        <a:ext cx="3405187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5724128" y="3815318"/>
            <a:ext cx="1259210" cy="4488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920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" y="24449"/>
            <a:ext cx="8682142" cy="441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12800"/>
            <a:ext cx="24225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2848364" y="4989025"/>
            <a:ext cx="2616696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dirty="0"/>
              <a:t>A=</a:t>
            </a:r>
            <a:r>
              <a:rPr lang="tr-TR" b="1" dirty="0" err="1"/>
              <a:t>TAü+TAa+YA</a:t>
            </a:r>
            <a:endParaRPr lang="tr-TR" dirty="0"/>
          </a:p>
          <a:p>
            <a:r>
              <a:rPr lang="tr-TR" b="1" dirty="0" err="1"/>
              <a:t>TAü</a:t>
            </a:r>
            <a:r>
              <a:rPr lang="tr-TR" b="1" dirty="0"/>
              <a:t>=Taban alanı üst daire</a:t>
            </a:r>
            <a:endParaRPr lang="tr-TR" dirty="0"/>
          </a:p>
          <a:p>
            <a:r>
              <a:rPr lang="tr-TR" b="1" dirty="0" err="1"/>
              <a:t>TAa</a:t>
            </a:r>
            <a:r>
              <a:rPr lang="tr-TR" b="1" dirty="0"/>
              <a:t>=Taban alanı alt daire</a:t>
            </a:r>
            <a:endParaRPr lang="tr-TR" dirty="0"/>
          </a:p>
          <a:p>
            <a:r>
              <a:rPr lang="tr-TR" b="1" dirty="0"/>
              <a:t>YA=Yanal alan </a:t>
            </a:r>
            <a:endParaRPr lang="tr-TR" dirty="0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767054"/>
              </p:ext>
            </p:extLst>
          </p:nvPr>
        </p:nvGraphicFramePr>
        <p:xfrm>
          <a:off x="3438498" y="260648"/>
          <a:ext cx="5257800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Denklem" r:id="rId6" imgW="2755900" imgH="393700" progId="Equation.3">
                  <p:embed/>
                </p:oleObj>
              </mc:Choice>
              <mc:Fallback>
                <p:oleObj name="Denklem" r:id="rId6" imgW="2755900" imgH="39370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8498" y="260648"/>
                        <a:ext cx="5257800" cy="75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158553"/>
              </p:ext>
            </p:extLst>
          </p:nvPr>
        </p:nvGraphicFramePr>
        <p:xfrm>
          <a:off x="3590218" y="1340768"/>
          <a:ext cx="4781550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0" name="Denklem" r:id="rId8" imgW="2489200" imgH="635000" progId="Equation.3">
                  <p:embed/>
                </p:oleObj>
              </mc:Choice>
              <mc:Fallback>
                <p:oleObj name="Denklem" r:id="rId8" imgW="2489200" imgH="63500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0218" y="1340768"/>
                        <a:ext cx="4781550" cy="1227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5736628" y="4434987"/>
            <a:ext cx="308384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sz="2000" b="1"/>
              <a:t>A=</a:t>
            </a:r>
            <a:r>
              <a:rPr lang="tr-TR" sz="2000" b="1">
                <a:sym typeface="Symbol" pitchFamily="18" charset="2"/>
              </a:rPr>
              <a:t></a:t>
            </a:r>
            <a:r>
              <a:rPr lang="tr-TR" sz="2000" b="1"/>
              <a:t>.(r</a:t>
            </a:r>
            <a:r>
              <a:rPr lang="tr-TR" sz="2000" b="1" baseline="-25000"/>
              <a:t>1</a:t>
            </a:r>
            <a:r>
              <a:rPr lang="tr-TR" sz="2000" b="1" baseline="30000"/>
              <a:t>2</a:t>
            </a:r>
            <a:r>
              <a:rPr lang="tr-TR" sz="2000" b="1"/>
              <a:t>+r</a:t>
            </a:r>
            <a:r>
              <a:rPr lang="tr-TR" sz="2000" b="1" baseline="-25000"/>
              <a:t>2</a:t>
            </a:r>
            <a:r>
              <a:rPr lang="tr-TR" sz="2000" b="1" baseline="30000"/>
              <a:t>2</a:t>
            </a:r>
            <a:r>
              <a:rPr lang="tr-TR" sz="2000" b="1"/>
              <a:t>)+ </a:t>
            </a:r>
            <a:r>
              <a:rPr lang="tr-TR" sz="2000" b="1">
                <a:sym typeface="Symbol" pitchFamily="18" charset="2"/>
              </a:rPr>
              <a:t></a:t>
            </a:r>
            <a:r>
              <a:rPr lang="tr-TR" sz="2000" b="1"/>
              <a:t>.(r</a:t>
            </a:r>
            <a:r>
              <a:rPr lang="tr-TR" sz="2000" b="1" baseline="-25000"/>
              <a:t>1</a:t>
            </a:r>
            <a:r>
              <a:rPr lang="tr-TR" sz="2000" b="1"/>
              <a:t>+r</a:t>
            </a:r>
            <a:r>
              <a:rPr lang="tr-TR" sz="2000" b="1" baseline="-25000"/>
              <a:t>2</a:t>
            </a:r>
            <a:r>
              <a:rPr lang="tr-TR" sz="2000" b="1"/>
              <a:t>).a</a:t>
            </a:r>
            <a:r>
              <a:rPr lang="tr-TR" sz="2000" b="1" baseline="-25000"/>
              <a:t>2</a:t>
            </a:r>
            <a:endParaRPr lang="tr-TR" sz="2000" b="1"/>
          </a:p>
          <a:p>
            <a:r>
              <a:rPr lang="tr-TR" sz="2000" b="1"/>
              <a:t>A=3.(30</a:t>
            </a:r>
            <a:r>
              <a:rPr lang="tr-TR" sz="2000" b="1" baseline="30000"/>
              <a:t>2</a:t>
            </a:r>
            <a:r>
              <a:rPr lang="tr-TR" sz="2000" b="1"/>
              <a:t>+15</a:t>
            </a:r>
            <a:r>
              <a:rPr lang="tr-TR" sz="2000" b="1" baseline="30000"/>
              <a:t>2</a:t>
            </a:r>
            <a:r>
              <a:rPr lang="tr-TR" sz="2000" b="1"/>
              <a:t>)+3.(30+15).25</a:t>
            </a:r>
          </a:p>
          <a:p>
            <a:r>
              <a:rPr lang="tr-TR" sz="2000" b="1"/>
              <a:t>A=3.(900+225)+3.45.25</a:t>
            </a:r>
          </a:p>
          <a:p>
            <a:r>
              <a:rPr lang="tr-TR" sz="2000" b="1"/>
              <a:t>A=3.1125+135.25</a:t>
            </a:r>
          </a:p>
          <a:p>
            <a:r>
              <a:rPr lang="tr-TR" sz="2000" b="1"/>
              <a:t>A=3375+3375</a:t>
            </a:r>
          </a:p>
          <a:p>
            <a:r>
              <a:rPr lang="tr-TR" sz="2000" b="1"/>
              <a:t>A=6750 cm kare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343274" y="3954621"/>
            <a:ext cx="1259210" cy="4488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234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67744" y="139916"/>
            <a:ext cx="381642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KESİK KÜRE 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04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88640"/>
            <a:ext cx="892899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KESİK </a:t>
            </a:r>
            <a:r>
              <a:rPr lang="tr-TR" sz="2000" b="1" dirty="0" smtClean="0">
                <a:solidFill>
                  <a:srgbClr val="FF0000"/>
                </a:solidFill>
              </a:rPr>
              <a:t>KÜRE PİRAMİT</a:t>
            </a:r>
            <a:r>
              <a:rPr lang="tr-TR" sz="2000" b="1" dirty="0">
                <a:solidFill>
                  <a:srgbClr val="FF0000"/>
                </a:solidFill>
              </a:rPr>
              <a:t>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000" b="1" dirty="0"/>
              <a:t>Bir </a:t>
            </a:r>
            <a:r>
              <a:rPr lang="tr-TR" sz="2000" b="1" dirty="0" smtClean="0"/>
              <a:t>Küre </a:t>
            </a:r>
            <a:r>
              <a:rPr lang="tr-TR" sz="2000" b="1" dirty="0"/>
              <a:t>piramit, tabana paralel bir düzlem ile </a:t>
            </a:r>
            <a:r>
              <a:rPr lang="tr-TR" sz="2000" b="1" dirty="0" smtClean="0"/>
              <a:t>kesildiğinde, kesit düzlemi yani arakesiti bir dairedir. </a:t>
            </a:r>
            <a:endParaRPr lang="tr-TR" sz="20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7" y="1823302"/>
            <a:ext cx="466497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834" y="2326338"/>
            <a:ext cx="4227983" cy="322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Belirtme Çizgisi 5"/>
          <p:cNvSpPr/>
          <p:nvPr/>
        </p:nvSpPr>
        <p:spPr>
          <a:xfrm>
            <a:off x="5976717" y="5721353"/>
            <a:ext cx="1944216" cy="412809"/>
          </a:xfrm>
          <a:prstGeom prst="wedgeRectCallout">
            <a:avLst>
              <a:gd name="adj1" fmla="val 20064"/>
              <a:gd name="adj2" fmla="val -10070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 daire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5976717" y="1816517"/>
            <a:ext cx="1944216" cy="412809"/>
          </a:xfrm>
          <a:prstGeom prst="wedgeRectCallout">
            <a:avLst>
              <a:gd name="adj1" fmla="val 21686"/>
              <a:gd name="adj2" fmla="val 8643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Kesit dairesi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88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1752600"/>
            <a:ext cx="4086814" cy="354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152400" y="152400"/>
            <a:ext cx="8839200" cy="914400"/>
          </a:xfrm>
          <a:prstGeom prst="wedgeRectCallout">
            <a:avLst>
              <a:gd name="adj1" fmla="val 48963"/>
              <a:gd name="adj2" fmla="val -315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b="1">
                <a:solidFill>
                  <a:srgbClr val="FF0000"/>
                </a:solidFill>
              </a:rPr>
              <a:t>KÜRENİN MERKEZLER ARASI UZAKLIĞI:</a:t>
            </a:r>
          </a:p>
          <a:p>
            <a:r>
              <a:rPr lang="tr-TR" b="1"/>
              <a:t>	Kürenin büyük dairesinin merkezi ile küçük dairelerinden herhangi birisinin merkezleri arası uzaklıktır. Küçük «d» harfi ile gösterilir.</a:t>
            </a:r>
          </a:p>
        </p:txBody>
      </p:sp>
      <p:pic>
        <p:nvPicPr>
          <p:cNvPr id="9220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205" y="2410780"/>
            <a:ext cx="473279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/>
        </p:nvGraphicFramePr>
        <p:xfrm>
          <a:off x="4629150" y="5029200"/>
          <a:ext cx="35925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Denklem" r:id="rId5" imgW="812447" imgH="241195" progId="Equation.3">
                  <p:embed/>
                </p:oleObj>
              </mc:Choice>
              <mc:Fallback>
                <p:oleObj name="Denklem" r:id="rId5" imgW="812447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150" y="5029200"/>
                        <a:ext cx="359251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Dikdörtgen 17"/>
          <p:cNvSpPr>
            <a:spLocks noChangeArrowheads="1"/>
          </p:cNvSpPr>
          <p:nvPr/>
        </p:nvSpPr>
        <p:spPr bwMode="auto">
          <a:xfrm>
            <a:off x="4433888" y="6488113"/>
            <a:ext cx="4710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2400" b="1">
                <a:hlinkClick r:id="rId7"/>
              </a:rPr>
              <a:t>omeraskerden@hotmail.com.tr</a:t>
            </a:r>
            <a:endParaRPr lang="tr-TR" sz="2400" b="1"/>
          </a:p>
        </p:txBody>
      </p:sp>
      <p:sp>
        <p:nvSpPr>
          <p:cNvPr id="9224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58ABE2A-70CC-416B-9473-0B810D0D7CF1}" type="slidenum">
              <a:rPr lang="tr-TR" smtClean="0"/>
              <a:pPr eaLnBrk="1" hangingPunct="1"/>
              <a:t>24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23293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163316" y="116632"/>
            <a:ext cx="8824912" cy="1224136"/>
          </a:xfrm>
          <a:prstGeom prst="wedgeRectCallout">
            <a:avLst>
              <a:gd name="adj1" fmla="val -28491"/>
              <a:gd name="adj2" fmla="val 2500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ÖRNEK-1) </a:t>
            </a:r>
            <a:r>
              <a:rPr lang="tr-TR" b="1" dirty="0"/>
              <a:t>Aşağıdaki şekilde </a:t>
            </a:r>
            <a:r>
              <a:rPr lang="tr-TR" b="1" dirty="0" smtClean="0"/>
              <a:t>R  </a:t>
            </a:r>
            <a:r>
              <a:rPr lang="tr-TR" b="1" dirty="0"/>
              <a:t>merkezli kürenin içerisine yarıçapı 8 cm ve merkezinden uzaklığı 6 cm olan bir daire çiziliyor. Bu küre yüzeyinin alanı kaç cm karedir?  (</a:t>
            </a:r>
            <a:r>
              <a:rPr lang="tr-TR" b="1" dirty="0">
                <a:sym typeface="Symbol" pitchFamily="18" charset="2"/>
              </a:rPr>
              <a:t>=3</a:t>
            </a:r>
            <a:r>
              <a:rPr lang="tr-TR" b="1" dirty="0" smtClean="0"/>
              <a:t>)</a:t>
            </a:r>
          </a:p>
          <a:p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a) 1600		b)1400		c) 1200		d) 1800</a:t>
            </a:r>
            <a:endParaRPr lang="tr-TR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66420"/>
            <a:ext cx="44481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777641"/>
              </p:ext>
            </p:extLst>
          </p:nvPr>
        </p:nvGraphicFramePr>
        <p:xfrm>
          <a:off x="5220072" y="1566420"/>
          <a:ext cx="3319656" cy="1214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Denklem" r:id="rId5" imgW="1167893" imgH="431613" progId="Equation.3">
                  <p:embed/>
                </p:oleObj>
              </mc:Choice>
              <mc:Fallback>
                <p:oleObj name="Denklem" r:id="rId5" imgW="1167893" imgH="4316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1566420"/>
                        <a:ext cx="3319656" cy="12145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217085"/>
              </p:ext>
            </p:extLst>
          </p:nvPr>
        </p:nvGraphicFramePr>
        <p:xfrm>
          <a:off x="5508104" y="3657020"/>
          <a:ext cx="2664296" cy="2034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Denklem" r:id="rId7" imgW="888614" imgH="672808" progId="Equation.3">
                  <p:embed/>
                </p:oleObj>
              </mc:Choice>
              <mc:Fallback>
                <p:oleObj name="Denklem" r:id="rId7" imgW="888614" imgH="672808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3657020"/>
                        <a:ext cx="2664296" cy="20340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Dikdörtgen 12"/>
          <p:cNvSpPr/>
          <p:nvPr/>
        </p:nvSpPr>
        <p:spPr>
          <a:xfrm>
            <a:off x="4283969" y="851598"/>
            <a:ext cx="1697024" cy="49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82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179388" y="152400"/>
            <a:ext cx="8686800" cy="1188368"/>
          </a:xfrm>
          <a:prstGeom prst="wedgeRectCallout">
            <a:avLst>
              <a:gd name="adj1" fmla="val -23153"/>
              <a:gd name="adj2" fmla="val 49074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ÖRNEK-2) </a:t>
            </a:r>
            <a:r>
              <a:rPr lang="tr-TR" b="1" dirty="0"/>
              <a:t>Yarıçapı 25 cm olan bir küre merkezinden 24 cm uzaklıkta bir düzlem ile kesilirse kesit </a:t>
            </a:r>
            <a:r>
              <a:rPr lang="tr-TR" b="1" dirty="0" smtClean="0"/>
              <a:t> alanı </a:t>
            </a:r>
            <a:r>
              <a:rPr lang="tr-TR" b="1" dirty="0"/>
              <a:t>kaç pi ( </a:t>
            </a:r>
            <a:r>
              <a:rPr lang="tr-TR" b="1" dirty="0">
                <a:sym typeface="Symbol" pitchFamily="18" charset="2"/>
              </a:rPr>
              <a:t></a:t>
            </a:r>
            <a:r>
              <a:rPr lang="tr-TR" b="1" dirty="0"/>
              <a:t>) santimetre kare olur?</a:t>
            </a:r>
            <a:r>
              <a:rPr lang="tr-TR" dirty="0"/>
              <a:t> </a:t>
            </a:r>
            <a:endParaRPr lang="tr-TR" dirty="0" smtClean="0"/>
          </a:p>
          <a:p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a) 25.</a:t>
            </a:r>
            <a:r>
              <a:rPr lang="tr-TR" b="1" dirty="0">
                <a:sym typeface="Symbol"/>
              </a:rPr>
              <a:t>  </a:t>
            </a:r>
            <a:r>
              <a:rPr lang="tr-TR" b="1" dirty="0" smtClean="0"/>
              <a:t>		b) 36.</a:t>
            </a:r>
            <a:r>
              <a:rPr lang="tr-TR" b="1" dirty="0">
                <a:sym typeface="Symbol"/>
              </a:rPr>
              <a:t>  </a:t>
            </a:r>
            <a:r>
              <a:rPr lang="tr-TR" b="1" dirty="0" smtClean="0"/>
              <a:t>		c) 49.</a:t>
            </a:r>
            <a:r>
              <a:rPr lang="tr-TR" b="1" dirty="0">
                <a:sym typeface="Symbol"/>
              </a:rPr>
              <a:t>  </a:t>
            </a:r>
            <a:r>
              <a:rPr lang="tr-TR" b="1" dirty="0" smtClean="0"/>
              <a:t>		d)144.</a:t>
            </a:r>
            <a:r>
              <a:rPr lang="tr-TR" b="1" dirty="0">
                <a:sym typeface="Symbol"/>
              </a:rPr>
              <a:t> </a:t>
            </a:r>
            <a:endParaRPr lang="tr-TR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36" y="2148804"/>
            <a:ext cx="4522788" cy="386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67187"/>
            <a:ext cx="3932060" cy="184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502209"/>
              </p:ext>
            </p:extLst>
          </p:nvPr>
        </p:nvGraphicFramePr>
        <p:xfrm>
          <a:off x="4956577" y="3933056"/>
          <a:ext cx="3909611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Denklem" r:id="rId6" imgW="2032000" imgH="482600" progId="Equation.3">
                  <p:embed/>
                </p:oleObj>
              </mc:Choice>
              <mc:Fallback>
                <p:oleObj name="Denklem" r:id="rId6" imgW="2032000" imgH="4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6577" y="3933056"/>
                        <a:ext cx="3909611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123236"/>
              </p:ext>
            </p:extLst>
          </p:nvPr>
        </p:nvGraphicFramePr>
        <p:xfrm>
          <a:off x="6804021" y="4581128"/>
          <a:ext cx="1539302" cy="1631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Denklem" r:id="rId8" imgW="634725" imgH="672808" progId="Equation.3">
                  <p:embed/>
                </p:oleObj>
              </mc:Choice>
              <mc:Fallback>
                <p:oleObj name="Denklem" r:id="rId8" imgW="634725" imgH="672808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1" y="4581128"/>
                        <a:ext cx="1539302" cy="16312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Dikdörtgen 12"/>
          <p:cNvSpPr/>
          <p:nvPr/>
        </p:nvSpPr>
        <p:spPr>
          <a:xfrm>
            <a:off x="4522788" y="746584"/>
            <a:ext cx="1194074" cy="5941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458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90488" y="188640"/>
            <a:ext cx="8801992" cy="1152128"/>
          </a:xfrm>
          <a:prstGeom prst="wedgeRectCallout">
            <a:avLst>
              <a:gd name="adj1" fmla="val -21398"/>
              <a:gd name="adj2" fmla="val 3912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ÖRNEK-3) </a:t>
            </a:r>
            <a:r>
              <a:rPr lang="tr-TR" b="1" dirty="0"/>
              <a:t>Yarıçapı 29 cm olan bir küre merkezinden 20 cm uzaklıkta bir düzlem ile kesilirse kesit alanı kaç pi ( </a:t>
            </a:r>
            <a:r>
              <a:rPr lang="tr-TR" b="1" dirty="0">
                <a:sym typeface="Symbol" pitchFamily="18" charset="2"/>
              </a:rPr>
              <a:t></a:t>
            </a:r>
            <a:r>
              <a:rPr lang="tr-TR" b="1" dirty="0"/>
              <a:t>) santimetre kare olur?</a:t>
            </a:r>
            <a:r>
              <a:rPr lang="tr-TR" dirty="0"/>
              <a:t> </a:t>
            </a:r>
            <a:endParaRPr lang="tr-TR" dirty="0" smtClean="0"/>
          </a:p>
          <a:p>
            <a:endParaRPr lang="tr-TR" b="1" dirty="0"/>
          </a:p>
          <a:p>
            <a:r>
              <a:rPr lang="tr-TR" b="1" dirty="0" smtClean="0"/>
              <a:t>	a) 841.</a:t>
            </a:r>
            <a:r>
              <a:rPr lang="tr-TR" b="1" dirty="0">
                <a:sym typeface="Symbol"/>
              </a:rPr>
              <a:t>  </a:t>
            </a:r>
            <a:r>
              <a:rPr lang="tr-TR" b="1" dirty="0" smtClean="0"/>
              <a:t>		b) 900.</a:t>
            </a:r>
            <a:r>
              <a:rPr lang="tr-TR" b="1" dirty="0">
                <a:sym typeface="Symbol"/>
              </a:rPr>
              <a:t>  </a:t>
            </a:r>
            <a:r>
              <a:rPr lang="tr-TR" b="1" dirty="0" smtClean="0"/>
              <a:t>		c) 441.</a:t>
            </a:r>
            <a:r>
              <a:rPr lang="tr-TR" b="1" dirty="0">
                <a:sym typeface="Symbol"/>
              </a:rPr>
              <a:t>  </a:t>
            </a:r>
            <a:r>
              <a:rPr lang="tr-TR" b="1" dirty="0" smtClean="0"/>
              <a:t>		d) 1024.</a:t>
            </a:r>
            <a:r>
              <a:rPr lang="tr-TR" b="1" dirty="0">
                <a:sym typeface="Symbol"/>
              </a:rPr>
              <a:t> </a:t>
            </a:r>
            <a:endParaRPr lang="tr-TR" b="1" dirty="0"/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194404"/>
            <a:ext cx="4193257" cy="361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776" y="1700808"/>
            <a:ext cx="4396681" cy="199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2" name="Dikdörtgen 17"/>
          <p:cNvSpPr>
            <a:spLocks noChangeArrowheads="1"/>
          </p:cNvSpPr>
          <p:nvPr/>
        </p:nvSpPr>
        <p:spPr bwMode="auto">
          <a:xfrm>
            <a:off x="4932040" y="6404523"/>
            <a:ext cx="421196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400" b="1" dirty="0">
                <a:hlinkClick r:id="rId5"/>
              </a:rPr>
              <a:t>omeraskerden@hotmail.com.tr</a:t>
            </a:r>
            <a:endParaRPr lang="tr-TR" sz="2400" b="1" dirty="0"/>
          </a:p>
        </p:txBody>
      </p:sp>
      <p:sp>
        <p:nvSpPr>
          <p:cNvPr id="20" name="Dikdörtgen 19"/>
          <p:cNvSpPr/>
          <p:nvPr/>
        </p:nvSpPr>
        <p:spPr>
          <a:xfrm>
            <a:off x="4433888" y="764704"/>
            <a:ext cx="1578272" cy="5872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3025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0AF46D7-57CA-46B8-9A79-2743E5336231}" type="slidenum">
              <a:rPr lang="tr-TR" smtClean="0"/>
              <a:pPr eaLnBrk="1" hangingPunct="1"/>
              <a:t>27</a:t>
            </a:fld>
            <a:endParaRPr lang="tr-TR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473455"/>
              </p:ext>
            </p:extLst>
          </p:nvPr>
        </p:nvGraphicFramePr>
        <p:xfrm>
          <a:off x="4740810" y="4293096"/>
          <a:ext cx="4060656" cy="941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7" name="Denklem" r:id="rId6" imgW="2095500" imgH="482600" progId="Equation.3">
                  <p:embed/>
                </p:oleObj>
              </mc:Choice>
              <mc:Fallback>
                <p:oleObj name="Denklem" r:id="rId6" imgW="2095500" imgH="4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0810" y="4293096"/>
                        <a:ext cx="4060656" cy="9413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926766"/>
              </p:ext>
            </p:extLst>
          </p:nvPr>
        </p:nvGraphicFramePr>
        <p:xfrm>
          <a:off x="6403181" y="4941168"/>
          <a:ext cx="1697211" cy="14876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8" name="Denklem" r:id="rId8" imgW="774364" imgH="672808" progId="Equation.3">
                  <p:embed/>
                </p:oleObj>
              </mc:Choice>
              <mc:Fallback>
                <p:oleObj name="Denklem" r:id="rId8" imgW="774364" imgH="672808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3181" y="4941168"/>
                        <a:ext cx="1697211" cy="14876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514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228600" y="152400"/>
            <a:ext cx="8686800" cy="1260376"/>
          </a:xfrm>
          <a:prstGeom prst="wedgeRectCallout">
            <a:avLst>
              <a:gd name="adj1" fmla="val -22278"/>
              <a:gd name="adj2" fmla="val 4838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ÖRNEK-4) </a:t>
            </a:r>
            <a:r>
              <a:rPr lang="tr-TR" b="1" dirty="0"/>
              <a:t>Yarıçapı 10 cm olan bir küre merkezinden 8 cm uzaklıkta bir düzlem ile kesilirse arakesit </a:t>
            </a:r>
            <a:r>
              <a:rPr lang="tr-TR" b="1" dirty="0" smtClean="0"/>
              <a:t> yüzeyinin </a:t>
            </a:r>
            <a:r>
              <a:rPr lang="tr-TR" b="1" dirty="0"/>
              <a:t>çevresi kaç pi ( </a:t>
            </a:r>
            <a:r>
              <a:rPr lang="tr-TR" b="1" dirty="0">
                <a:sym typeface="Symbol" pitchFamily="18" charset="2"/>
              </a:rPr>
              <a:t></a:t>
            </a:r>
            <a:r>
              <a:rPr lang="tr-TR" b="1" dirty="0"/>
              <a:t>) santimetre  olur?</a:t>
            </a:r>
            <a:r>
              <a:rPr lang="tr-TR" dirty="0"/>
              <a:t> </a:t>
            </a:r>
            <a:endParaRPr lang="tr-TR" dirty="0" smtClean="0"/>
          </a:p>
          <a:p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a) 36.</a:t>
            </a:r>
            <a:r>
              <a:rPr lang="tr-TR" sz="2000" b="1" dirty="0" smtClean="0">
                <a:sym typeface="Symbol"/>
              </a:rPr>
              <a:t></a:t>
            </a:r>
            <a:r>
              <a:rPr lang="tr-TR" b="1" dirty="0" smtClean="0"/>
              <a:t> 		b) 24.</a:t>
            </a:r>
            <a:r>
              <a:rPr lang="tr-TR" b="1" dirty="0">
                <a:sym typeface="Symbol"/>
              </a:rPr>
              <a:t> </a:t>
            </a:r>
            <a:r>
              <a:rPr lang="tr-TR" sz="2000" b="1" dirty="0">
                <a:sym typeface="Symbol"/>
              </a:rPr>
              <a:t></a:t>
            </a:r>
            <a:r>
              <a:rPr lang="tr-TR" b="1" dirty="0">
                <a:sym typeface="Symbol"/>
              </a:rPr>
              <a:t> </a:t>
            </a:r>
            <a:r>
              <a:rPr lang="tr-TR" b="1" dirty="0" smtClean="0"/>
              <a:t>		c) 18.</a:t>
            </a:r>
            <a:r>
              <a:rPr lang="tr-TR" b="1" dirty="0">
                <a:sym typeface="Symbol"/>
              </a:rPr>
              <a:t> </a:t>
            </a:r>
            <a:r>
              <a:rPr lang="tr-TR" sz="2000" b="1" dirty="0">
                <a:sym typeface="Symbol"/>
              </a:rPr>
              <a:t> </a:t>
            </a:r>
            <a:r>
              <a:rPr lang="tr-TR" b="1" dirty="0" smtClean="0"/>
              <a:t>		d) 12.</a:t>
            </a:r>
            <a:r>
              <a:rPr lang="tr-TR" sz="2000" b="1" dirty="0">
                <a:sym typeface="Symbol"/>
              </a:rPr>
              <a:t> </a:t>
            </a:r>
            <a:endParaRPr lang="tr-TR" sz="2000" b="1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16722"/>
            <a:ext cx="410003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815" y="1700808"/>
            <a:ext cx="4343400" cy="205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300192" y="726976"/>
            <a:ext cx="1728192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627679"/>
              </p:ext>
            </p:extLst>
          </p:nvPr>
        </p:nvGraphicFramePr>
        <p:xfrm>
          <a:off x="5580112" y="3933056"/>
          <a:ext cx="2664296" cy="1095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1" name="Denklem" r:id="rId5" imgW="1180588" imgH="482391" progId="Equation.3">
                  <p:embed/>
                </p:oleObj>
              </mc:Choice>
              <mc:Fallback>
                <p:oleObj name="Denklem" r:id="rId5" imgW="1180588" imgH="48239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3933056"/>
                        <a:ext cx="2664296" cy="10957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892193"/>
              </p:ext>
            </p:extLst>
          </p:nvPr>
        </p:nvGraphicFramePr>
        <p:xfrm>
          <a:off x="7164288" y="4941168"/>
          <a:ext cx="1296144" cy="1334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2" name="Denklem" r:id="rId7" imgW="634725" imgH="660113" progId="Equation.3">
                  <p:embed/>
                </p:oleObj>
              </mc:Choice>
              <mc:Fallback>
                <p:oleObj name="Denklem" r:id="rId7" imgW="634725" imgH="6601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4941168"/>
                        <a:ext cx="1296144" cy="13348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Dikdörtgen 17"/>
          <p:cNvSpPr>
            <a:spLocks noChangeArrowheads="1"/>
          </p:cNvSpPr>
          <p:nvPr/>
        </p:nvSpPr>
        <p:spPr bwMode="auto">
          <a:xfrm>
            <a:off x="4932040" y="6404523"/>
            <a:ext cx="421196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tr-TR" sz="2400" b="1" dirty="0">
                <a:hlinkClick r:id="rId9"/>
              </a:rPr>
              <a:t>omeraskerden@hotmail.com.tr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204951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4" y="2324100"/>
            <a:ext cx="3923217" cy="348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90488" y="188640"/>
            <a:ext cx="8801992" cy="1368152"/>
          </a:xfrm>
          <a:prstGeom prst="wedgeRectCallout">
            <a:avLst>
              <a:gd name="adj1" fmla="val -19644"/>
              <a:gd name="adj2" fmla="val -185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ÖRNEK-5) </a:t>
            </a:r>
            <a:r>
              <a:rPr lang="tr-TR" b="1" dirty="0"/>
              <a:t>Yarıçapı 13 cm olan bir küre merkezinden 12 cm uzaklıkta bir düzlem ile kesilirse arakesit yüzeyinin çevresi kaç pi ( </a:t>
            </a:r>
            <a:r>
              <a:rPr lang="tr-TR" b="1" dirty="0">
                <a:sym typeface="Symbol" pitchFamily="18" charset="2"/>
              </a:rPr>
              <a:t></a:t>
            </a:r>
            <a:r>
              <a:rPr lang="tr-TR" b="1" dirty="0"/>
              <a:t>) santimetre  olur?</a:t>
            </a:r>
            <a:r>
              <a:rPr lang="tr-TR" dirty="0"/>
              <a:t> </a:t>
            </a:r>
            <a:endParaRPr lang="tr-TR" dirty="0" smtClean="0"/>
          </a:p>
          <a:p>
            <a:endParaRPr lang="tr-TR" b="1" dirty="0"/>
          </a:p>
          <a:p>
            <a:r>
              <a:rPr lang="tr-TR" b="1" dirty="0" smtClean="0"/>
              <a:t>	a) 10.</a:t>
            </a:r>
            <a:r>
              <a:rPr lang="tr-TR" b="1" dirty="0" smtClean="0">
                <a:sym typeface="Symbol"/>
              </a:rPr>
              <a:t> </a:t>
            </a:r>
            <a:r>
              <a:rPr lang="tr-TR" sz="2000" b="1" dirty="0" smtClean="0">
                <a:sym typeface="Symbol"/>
              </a:rPr>
              <a:t></a:t>
            </a:r>
            <a:r>
              <a:rPr lang="tr-TR" b="1" dirty="0" smtClean="0"/>
              <a:t>		b) 25.</a:t>
            </a:r>
            <a:r>
              <a:rPr lang="tr-TR" b="1" dirty="0" smtClean="0">
                <a:sym typeface="Symbol"/>
              </a:rPr>
              <a:t> </a:t>
            </a:r>
            <a:r>
              <a:rPr lang="tr-TR" sz="2000" b="1" dirty="0" smtClean="0">
                <a:sym typeface="Symbol"/>
              </a:rPr>
              <a:t></a:t>
            </a:r>
            <a:r>
              <a:rPr lang="tr-TR" b="1" dirty="0" smtClean="0"/>
              <a:t>		c) 75.</a:t>
            </a:r>
            <a:r>
              <a:rPr lang="tr-TR" b="1" dirty="0" smtClean="0">
                <a:sym typeface="Symbol"/>
              </a:rPr>
              <a:t> </a:t>
            </a:r>
            <a:r>
              <a:rPr lang="tr-TR" sz="2000" b="1" dirty="0" smtClean="0">
                <a:sym typeface="Symbol"/>
              </a:rPr>
              <a:t></a:t>
            </a:r>
            <a:r>
              <a:rPr lang="tr-TR" b="1" dirty="0" smtClean="0">
                <a:sym typeface="Symbol"/>
              </a:rPr>
              <a:t>		</a:t>
            </a:r>
            <a:r>
              <a:rPr lang="tr-TR" b="1" dirty="0" smtClean="0"/>
              <a:t>d) 50.</a:t>
            </a:r>
            <a:r>
              <a:rPr lang="tr-TR" sz="2000" b="1" dirty="0" smtClean="0">
                <a:sym typeface="Symbol"/>
              </a:rPr>
              <a:t></a:t>
            </a:r>
            <a:endParaRPr lang="tr-TR" sz="2000" b="1" dirty="0"/>
          </a:p>
        </p:txBody>
      </p:sp>
      <p:pic>
        <p:nvPicPr>
          <p:cNvPr id="18451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723" y="1988839"/>
            <a:ext cx="3203757" cy="158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6" name="Dikdörtgen 17"/>
          <p:cNvSpPr>
            <a:spLocks noChangeArrowheads="1"/>
          </p:cNvSpPr>
          <p:nvPr/>
        </p:nvSpPr>
        <p:spPr bwMode="auto">
          <a:xfrm>
            <a:off x="4942850" y="6488113"/>
            <a:ext cx="4201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hlinkClick r:id="rId5"/>
              </a:rPr>
              <a:t>omeraskerden@hotmail.com.tr</a:t>
            </a:r>
            <a:endParaRPr lang="tr-TR" sz="2400" b="1"/>
          </a:p>
        </p:txBody>
      </p:sp>
      <p:sp>
        <p:nvSpPr>
          <p:cNvPr id="20" name="Dikdörtgen 19"/>
          <p:cNvSpPr/>
          <p:nvPr/>
        </p:nvSpPr>
        <p:spPr>
          <a:xfrm>
            <a:off x="955286" y="870992"/>
            <a:ext cx="1011238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4049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BC9243-F433-4995-BB7B-9D04108E9CD3}" type="slidenum">
              <a:rPr lang="tr-TR" smtClean="0"/>
              <a:pPr eaLnBrk="1" hangingPunct="1"/>
              <a:t>29</a:t>
            </a:fld>
            <a:endParaRPr lang="tr-TR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714063"/>
              </p:ext>
            </p:extLst>
          </p:nvPr>
        </p:nvGraphicFramePr>
        <p:xfrm>
          <a:off x="4481240" y="3789040"/>
          <a:ext cx="3257728" cy="1268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name="Denklem" r:id="rId6" imgW="1244600" imgH="482600" progId="Equation.3">
                  <p:embed/>
                </p:oleObj>
              </mc:Choice>
              <mc:Fallback>
                <p:oleObj name="Denklem" r:id="rId6" imgW="1244600" imgH="4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1240" y="3789040"/>
                        <a:ext cx="3257728" cy="12682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707307"/>
              </p:ext>
            </p:extLst>
          </p:nvPr>
        </p:nvGraphicFramePr>
        <p:xfrm>
          <a:off x="6948264" y="4509120"/>
          <a:ext cx="1520071" cy="161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name="Denklem" r:id="rId8" imgW="634725" imgH="672808" progId="Equation.3">
                  <p:embed/>
                </p:oleObj>
              </mc:Choice>
              <mc:Fallback>
                <p:oleObj name="Denklem" r:id="rId8" imgW="634725" imgH="672808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4509120"/>
                        <a:ext cx="1520071" cy="161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665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6" y="1266897"/>
            <a:ext cx="4306553" cy="409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03497"/>
            <a:ext cx="4739634" cy="235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730" y="1266897"/>
            <a:ext cx="2925127" cy="18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650509" y="260648"/>
            <a:ext cx="3266920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KESİK KARE PİRAMİT</a:t>
            </a:r>
          </a:p>
        </p:txBody>
      </p:sp>
      <p:sp>
        <p:nvSpPr>
          <p:cNvPr id="6" name="Dikdörtgen Belirtme Çizgisi 5"/>
          <p:cNvSpPr/>
          <p:nvPr/>
        </p:nvSpPr>
        <p:spPr>
          <a:xfrm>
            <a:off x="827584" y="5877272"/>
            <a:ext cx="1872207" cy="825618"/>
          </a:xfrm>
          <a:prstGeom prst="wedgeRectCallout">
            <a:avLst>
              <a:gd name="adj1" fmla="val 27715"/>
              <a:gd name="adj2" fmla="val -8160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 kare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5769268" y="5850993"/>
            <a:ext cx="1769033" cy="756664"/>
          </a:xfrm>
          <a:prstGeom prst="wedgeRectCallout">
            <a:avLst>
              <a:gd name="adj1" fmla="val 28142"/>
              <a:gd name="adj2" fmla="val -10124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Kesik kare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Dikdörtgen Belirtme Çizgisi 7"/>
          <p:cNvSpPr/>
          <p:nvPr/>
        </p:nvSpPr>
        <p:spPr>
          <a:xfrm>
            <a:off x="7195340" y="792326"/>
            <a:ext cx="1769033" cy="756664"/>
          </a:xfrm>
          <a:prstGeom prst="wedgeRectCallout">
            <a:avLst>
              <a:gd name="adj1" fmla="val -37806"/>
              <a:gd name="adj2" fmla="val 9460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Küçük kare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1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52400" y="76200"/>
            <a:ext cx="8839200" cy="1264568"/>
          </a:xfrm>
          <a:prstGeom prst="wedgeRectCallout">
            <a:avLst>
              <a:gd name="adj1" fmla="val -23282"/>
              <a:gd name="adj2" fmla="val 1761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ÖRNEK-9) </a:t>
            </a:r>
            <a:r>
              <a:rPr lang="tr-TR" b="1" dirty="0"/>
              <a:t>Küreye benzeyen bir akvaryum merkezinden 6 cm uzaklıkta bir düzlem ile </a:t>
            </a:r>
            <a:r>
              <a:rPr lang="tr-TR" b="1" dirty="0" smtClean="0"/>
              <a:t>kesiliyor. Arakesit </a:t>
            </a:r>
            <a:r>
              <a:rPr lang="tr-TR" b="1" dirty="0"/>
              <a:t>yüzeyinin çevresi 48 cm dir.Yarısına kadar su ile dolu olan bu akvaryum içinde kaç cm küp su vardır?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(</a:t>
            </a:r>
            <a:r>
              <a:rPr lang="tr-TR" sz="2000" b="1" dirty="0">
                <a:sym typeface="Symbol" pitchFamily="18" charset="2"/>
              </a:rPr>
              <a:t>=3</a:t>
            </a:r>
            <a:r>
              <a:rPr lang="tr-TR" sz="2000" b="1" dirty="0"/>
              <a:t>)</a:t>
            </a:r>
            <a:r>
              <a:rPr lang="tr-TR" b="1" dirty="0">
                <a:solidFill>
                  <a:srgbClr val="FF0000"/>
                </a:solidFill>
              </a:rPr>
              <a:t>        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>
                <a:solidFill>
                  <a:srgbClr val="FF0000"/>
                </a:solidFill>
              </a:rPr>
              <a:t>	</a:t>
            </a:r>
            <a:r>
              <a:rPr lang="tr-TR" b="1" dirty="0" smtClean="0"/>
              <a:t>a) 1000  		b) 3000 		 </a:t>
            </a:r>
            <a:r>
              <a:rPr lang="tr-TR" b="1" dirty="0"/>
              <a:t>c</a:t>
            </a:r>
            <a:r>
              <a:rPr lang="tr-TR" b="1" dirty="0" smtClean="0"/>
              <a:t>) 4000  		d) 2000</a:t>
            </a:r>
            <a:endParaRPr lang="tr-TR" b="1" dirty="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72816"/>
            <a:ext cx="4153505" cy="352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666" y="1772816"/>
            <a:ext cx="3114656" cy="148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2" name="Dikdörtgen 15"/>
          <p:cNvSpPr>
            <a:spLocks noChangeArrowheads="1"/>
          </p:cNvSpPr>
          <p:nvPr/>
        </p:nvSpPr>
        <p:spPr bwMode="auto">
          <a:xfrm>
            <a:off x="4433888" y="6488113"/>
            <a:ext cx="4710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r-TR" sz="2400" b="1">
                <a:hlinkClick r:id="rId5"/>
              </a:rPr>
              <a:t>omeraskerden@hotmail.com.tr</a:t>
            </a:r>
            <a:endParaRPr lang="tr-TR" sz="2400" b="1"/>
          </a:p>
        </p:txBody>
      </p:sp>
      <p:sp>
        <p:nvSpPr>
          <p:cNvPr id="17" name="Dikdörtgen 16"/>
          <p:cNvSpPr/>
          <p:nvPr/>
        </p:nvSpPr>
        <p:spPr>
          <a:xfrm>
            <a:off x="6300192" y="817216"/>
            <a:ext cx="1368050" cy="5235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6095" name="Slayt Numarası Yer Tutucusu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A7B7552-6E8C-4A80-B2AF-A74926424BE3}" type="slidenum">
              <a:rPr lang="tr-TR" smtClean="0"/>
              <a:pPr eaLnBrk="1" hangingPunct="1"/>
              <a:t>30</a:t>
            </a:fld>
            <a:endParaRPr lang="tr-TR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262751"/>
              </p:ext>
            </p:extLst>
          </p:nvPr>
        </p:nvGraphicFramePr>
        <p:xfrm>
          <a:off x="4084123" y="4199486"/>
          <a:ext cx="2672409" cy="1099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4" name="Denklem" r:id="rId6" imgW="1180588" imgH="482391" progId="Equation.3">
                  <p:embed/>
                </p:oleObj>
              </mc:Choice>
              <mc:Fallback>
                <p:oleObj name="Denklem" r:id="rId6" imgW="1180588" imgH="48239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4123" y="4199486"/>
                        <a:ext cx="2672409" cy="10991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007346"/>
              </p:ext>
            </p:extLst>
          </p:nvPr>
        </p:nvGraphicFramePr>
        <p:xfrm>
          <a:off x="7394994" y="4221088"/>
          <a:ext cx="1296144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Denklem" r:id="rId8" imgW="685800" imgH="914400" progId="Equation.3">
                  <p:embed/>
                </p:oleObj>
              </mc:Choice>
              <mc:Fallback>
                <p:oleObj name="Denklem" r:id="rId8" imgW="685800" imgH="914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4994" y="4221088"/>
                        <a:ext cx="1296144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078684"/>
              </p:ext>
            </p:extLst>
          </p:nvPr>
        </p:nvGraphicFramePr>
        <p:xfrm>
          <a:off x="447054" y="5494958"/>
          <a:ext cx="3928197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6" name="Denklem" r:id="rId10" imgW="2044700" imgH="635000" progId="Equation.3">
                  <p:embed/>
                </p:oleObj>
              </mc:Choice>
              <mc:Fallback>
                <p:oleObj name="Denklem" r:id="rId10" imgW="2044700" imgH="635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54" y="5494958"/>
                        <a:ext cx="3928197" cy="12241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667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969885" y="188640"/>
            <a:ext cx="4680520" cy="8645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HAZIRLAYAN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146446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39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83" y="836712"/>
            <a:ext cx="3729015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68683" y="116632"/>
            <a:ext cx="5224700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KESİK </a:t>
            </a:r>
            <a:r>
              <a:rPr lang="tr-TR" sz="2800" b="1" dirty="0" smtClean="0">
                <a:solidFill>
                  <a:srgbClr val="FF0000"/>
                </a:solidFill>
              </a:rPr>
              <a:t>DÜZGÜN ALTIGEN  </a:t>
            </a:r>
            <a:r>
              <a:rPr lang="tr-TR" sz="2800" b="1" dirty="0">
                <a:solidFill>
                  <a:srgbClr val="FF0000"/>
                </a:solidFill>
              </a:rPr>
              <a:t>PİRAMİT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65769"/>
            <a:ext cx="3214176" cy="2702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602" y="639229"/>
            <a:ext cx="1866638" cy="2761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Belirtme Çizgisi 9"/>
          <p:cNvSpPr/>
          <p:nvPr/>
        </p:nvSpPr>
        <p:spPr>
          <a:xfrm>
            <a:off x="268683" y="5877272"/>
            <a:ext cx="2612349" cy="825618"/>
          </a:xfrm>
          <a:prstGeom prst="wedgeRectCallout">
            <a:avLst>
              <a:gd name="adj1" fmla="val 27715"/>
              <a:gd name="adj2" fmla="val -8160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 düzgün altıgen 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Dikdörtgen Belirtme Çizgisi 10"/>
          <p:cNvSpPr/>
          <p:nvPr/>
        </p:nvSpPr>
        <p:spPr>
          <a:xfrm>
            <a:off x="3308253" y="2574809"/>
            <a:ext cx="2612349" cy="825618"/>
          </a:xfrm>
          <a:prstGeom prst="wedgeRectCallout">
            <a:avLst>
              <a:gd name="adj1" fmla="val 54873"/>
              <a:gd name="adj2" fmla="val 8452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Kesik düzgün altıgen 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2" name="Dikdörtgen Belirtme Çizgisi 11"/>
          <p:cNvSpPr/>
          <p:nvPr/>
        </p:nvSpPr>
        <p:spPr>
          <a:xfrm>
            <a:off x="3203848" y="980728"/>
            <a:ext cx="2612349" cy="825618"/>
          </a:xfrm>
          <a:prstGeom prst="wedgeRectCallout">
            <a:avLst>
              <a:gd name="adj1" fmla="val 69356"/>
              <a:gd name="adj2" fmla="val 4442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Küçük düzgün altıgen  piramit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8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" y="114324"/>
            <a:ext cx="336011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4394" y="4099870"/>
            <a:ext cx="8992102" cy="224676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ÖRNEK: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Taban ayrıtı 18 metre, yüksekliği12 metre olan bir Kare dik piramit şeklinde bir iş hanı inşa edilecektir. Bu iş merkezinin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tabanından 8 metre yükseklikten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sonraki kısmının yan yüzleri, şekildeki gibi camla kaplanacaktır.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Bunun için kaç metre kare cam kullanılır?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	a)30   	b)60  		 c)90  	 	d)120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642" y="692696"/>
            <a:ext cx="206845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603740"/>
              </p:ext>
            </p:extLst>
          </p:nvPr>
        </p:nvGraphicFramePr>
        <p:xfrm>
          <a:off x="5796136" y="1990823"/>
          <a:ext cx="21209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" name="Denklem" r:id="rId5" imgW="1117440" imgH="457200" progId="Equation.3">
                  <p:embed/>
                </p:oleObj>
              </mc:Choice>
              <mc:Fallback>
                <p:oleObj name="Denklem" r:id="rId5" imgW="111744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1990823"/>
                        <a:ext cx="2120900" cy="873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124588"/>
              </p:ext>
            </p:extLst>
          </p:nvPr>
        </p:nvGraphicFramePr>
        <p:xfrm>
          <a:off x="7308304" y="2740308"/>
          <a:ext cx="1277972" cy="119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0" name="Denklem" r:id="rId7" imgW="698500" imgH="647700" progId="Equation.3">
                  <p:embed/>
                </p:oleObj>
              </mc:Choice>
              <mc:Fallback>
                <p:oleObj name="Denklem" r:id="rId7" imgW="698500" imgH="647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2740308"/>
                        <a:ext cx="1277972" cy="11904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13259"/>
              </p:ext>
            </p:extLst>
          </p:nvPr>
        </p:nvGraphicFramePr>
        <p:xfrm>
          <a:off x="5724128" y="228600"/>
          <a:ext cx="3024188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1" name="Denklem" r:id="rId9" imgW="1650960" imgH="812520" progId="Equation.3">
                  <p:embed/>
                </p:oleObj>
              </mc:Choice>
              <mc:Fallback>
                <p:oleObj name="Denklem" r:id="rId9" imgW="1650960" imgH="8125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228600"/>
                        <a:ext cx="3024188" cy="1481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/>
          <p:nvPr/>
        </p:nvSpPr>
        <p:spPr>
          <a:xfrm>
            <a:off x="2411760" y="5877272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11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9" y="114324"/>
            <a:ext cx="3552339" cy="4034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7611" y="4293096"/>
            <a:ext cx="8992102" cy="224676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ÖRNEK: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Taban ayrıtı 18 metre, yüksekliği12 metre olan bir Kare dik piramit şeklinde bir iş hanı inşa edilecektir. Bu iş merkezinin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tabanından 8 metre yükseklikten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sonraki kısmı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depo olarak kullanılacaktır. Depo olarak ayrılan kısmın hacmi kaç metreküptür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	a)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72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 	b)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24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	c)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36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	 	d)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48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642" y="692696"/>
            <a:ext cx="206845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13259"/>
              </p:ext>
            </p:extLst>
          </p:nvPr>
        </p:nvGraphicFramePr>
        <p:xfrm>
          <a:off x="5724525" y="228600"/>
          <a:ext cx="3024188" cy="1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" name="Denklem" r:id="rId6" imgW="1650960" imgH="812520" progId="Equation.3">
                  <p:embed/>
                </p:oleObj>
              </mc:Choice>
              <mc:Fallback>
                <p:oleObj name="Denklem" r:id="rId6" imgW="1650960" imgH="812520" progId="Equation.3">
                  <p:embed/>
                  <p:pic>
                    <p:nvPicPr>
                      <p:cNvPr id="0" name="Nesn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228600"/>
                        <a:ext cx="3024188" cy="1481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603740"/>
              </p:ext>
            </p:extLst>
          </p:nvPr>
        </p:nvGraphicFramePr>
        <p:xfrm>
          <a:off x="5795963" y="1990725"/>
          <a:ext cx="21209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1" name="Denklem" r:id="rId8" imgW="1117440" imgH="457200" progId="Equation.3">
                  <p:embed/>
                </p:oleObj>
              </mc:Choice>
              <mc:Fallback>
                <p:oleObj name="Denklem" r:id="rId8" imgW="1117440" imgH="45720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1990725"/>
                        <a:ext cx="2120900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095938"/>
              </p:ext>
            </p:extLst>
          </p:nvPr>
        </p:nvGraphicFramePr>
        <p:xfrm>
          <a:off x="5550498" y="3140968"/>
          <a:ext cx="3366813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2" name="Denklem" r:id="rId10" imgW="2032000" imgH="393700" progId="Equation.3">
                  <p:embed/>
                </p:oleObj>
              </mc:Choice>
              <mc:Fallback>
                <p:oleObj name="Denklem" r:id="rId10" imgW="20320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498" y="3140968"/>
                        <a:ext cx="3366813" cy="648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6007870" y="6067249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9" y="114324"/>
            <a:ext cx="3182069" cy="36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7611" y="4293096"/>
            <a:ext cx="8992102" cy="224676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ÖRNEK: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Taban ayrıtı 18 metre, yüksekliği12 metre olan bir Kare dik piramit şeklinde bir iş hanı inşa edilecektir. Bu iş merkezinin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tabanından 8 metre yükseklikten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sonraki kısmı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2000" b="1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beton atılarak ayrılıyor.İşhanının kesik kare piramit şeklin deki 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kısmının  hacmi kaç metreküptür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	a)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48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 	b)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2000" b="1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1552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	c)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2000" b="1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1600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 	 d)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108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222" y="27096"/>
            <a:ext cx="1713440" cy="25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656429"/>
              </p:ext>
            </p:extLst>
          </p:nvPr>
        </p:nvGraphicFramePr>
        <p:xfrm>
          <a:off x="5724525" y="206375"/>
          <a:ext cx="3024188" cy="152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3" name="Denklem" r:id="rId5" imgW="1650960" imgH="838080" progId="Equation.3">
                  <p:embed/>
                </p:oleObj>
              </mc:Choice>
              <mc:Fallback>
                <p:oleObj name="Denklem" r:id="rId5" imgW="1650960" imgH="8380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206375"/>
                        <a:ext cx="3024188" cy="152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758547"/>
              </p:ext>
            </p:extLst>
          </p:nvPr>
        </p:nvGraphicFramePr>
        <p:xfrm>
          <a:off x="4563318" y="1951893"/>
          <a:ext cx="4480619" cy="196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4" name="Denklem" r:id="rId8" imgW="2323800" imgH="1028520" progId="Equation.3">
                  <p:embed/>
                </p:oleObj>
              </mc:Choice>
              <mc:Fallback>
                <p:oleObj name="Denklem" r:id="rId8" imgW="2323800" imgH="1028520" progId="Equation.3">
                  <p:embed/>
                  <p:pic>
                    <p:nvPicPr>
                      <p:cNvPr id="0" name="Nesn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3318" y="1951893"/>
                        <a:ext cx="4480619" cy="196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/>
          <p:nvPr/>
        </p:nvSpPr>
        <p:spPr>
          <a:xfrm>
            <a:off x="2699792" y="6067248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77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44824"/>
            <a:ext cx="3620345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511" y="98048"/>
            <a:ext cx="8784711" cy="14773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ÖRNEK: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Taban ayrıtı 20 cm ve yüksekliği 24 cm olan bir kare dik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piramit veriliyor. Bu piramit tabana paralel bir düzlemle ilk 12 cm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de kesiliyor. Buna göre, Kesik kare piramidin hacmi kaç cm küptür?</a:t>
            </a: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	a) 2400	b) 2800	c) 3200	d) 400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302172"/>
              </p:ext>
            </p:extLst>
          </p:nvPr>
        </p:nvGraphicFramePr>
        <p:xfrm>
          <a:off x="5076056" y="1844824"/>
          <a:ext cx="3640766" cy="1656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2" name="Denklem" r:id="rId5" imgW="1777680" imgH="812520" progId="Equation.3">
                  <p:embed/>
                </p:oleObj>
              </mc:Choice>
              <mc:Fallback>
                <p:oleObj name="Denklem" r:id="rId5" imgW="1777680" imgH="81252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1844824"/>
                        <a:ext cx="3640766" cy="1656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13612"/>
              </p:ext>
            </p:extLst>
          </p:nvPr>
        </p:nvGraphicFramePr>
        <p:xfrm>
          <a:off x="3801101" y="3645024"/>
          <a:ext cx="5169398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3" name="Denklem" r:id="rId7" imgW="2806560" imgH="393480" progId="Equation.3">
                  <p:embed/>
                </p:oleObj>
              </mc:Choice>
              <mc:Fallback>
                <p:oleObj name="Denklem" r:id="rId7" imgW="2806560" imgH="393480" progId="Equation.3">
                  <p:embed/>
                  <p:pic>
                    <p:nvPicPr>
                      <p:cNvPr id="0" name="Nesn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1101" y="3645024"/>
                        <a:ext cx="5169398" cy="720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467646"/>
              </p:ext>
            </p:extLst>
          </p:nvPr>
        </p:nvGraphicFramePr>
        <p:xfrm>
          <a:off x="3776754" y="4509491"/>
          <a:ext cx="5187468" cy="726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4" name="Denklem" r:id="rId9" imgW="2793960" imgH="393480" progId="Equation.3">
                  <p:embed/>
                </p:oleObj>
              </mc:Choice>
              <mc:Fallback>
                <p:oleObj name="Denklem" r:id="rId9" imgW="279396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6754" y="4509491"/>
                        <a:ext cx="5187468" cy="7260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90037"/>
              </p:ext>
            </p:extLst>
          </p:nvPr>
        </p:nvGraphicFramePr>
        <p:xfrm>
          <a:off x="539552" y="5502334"/>
          <a:ext cx="4631455" cy="1034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5" name="Denklem" r:id="rId11" imgW="1942920" imgH="431640" progId="Equation.3">
                  <p:embed/>
                </p:oleObj>
              </mc:Choice>
              <mc:Fallback>
                <p:oleObj name="Denklem" r:id="rId11" imgW="1942920" imgH="431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502334"/>
                        <a:ext cx="4631455" cy="10342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/>
          <p:nvPr/>
        </p:nvSpPr>
        <p:spPr>
          <a:xfrm>
            <a:off x="2722741" y="1106009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0993" y="6536616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511" y="98048"/>
            <a:ext cx="8784711" cy="14773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ÖRNEK: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Taban ayrıtı 20 cm ve yüksekliği 24 cm olan bir kare dik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piramit veriliyor. Bu piramit tabana paralel bir düzlemle ilk 12 cm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de kesiliyor. Buna göre, Kesik kare piramidin yanal</a:t>
            </a:r>
            <a:r>
              <a:rPr kumimoji="0" lang="tr-TR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alanı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kaç cm karedir?</a:t>
            </a: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	a) 1300	b) 260		c) 1040	d) 780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65" y="1749608"/>
            <a:ext cx="3312370" cy="303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534606"/>
              </p:ext>
            </p:extLst>
          </p:nvPr>
        </p:nvGraphicFramePr>
        <p:xfrm>
          <a:off x="6227763" y="1747838"/>
          <a:ext cx="247015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4" name="Denklem" r:id="rId5" imgW="1206360" imgH="1028520" progId="Equation.3">
                  <p:embed/>
                </p:oleObj>
              </mc:Choice>
              <mc:Fallback>
                <p:oleObj name="Denklem" r:id="rId5" imgW="1206360" imgH="102852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747838"/>
                        <a:ext cx="2470150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908999"/>
              </p:ext>
            </p:extLst>
          </p:nvPr>
        </p:nvGraphicFramePr>
        <p:xfrm>
          <a:off x="829208" y="5013628"/>
          <a:ext cx="2320949" cy="1695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" name="Denklem" r:id="rId7" imgW="1295280" imgH="939600" progId="Equation.3">
                  <p:embed/>
                </p:oleObj>
              </mc:Choice>
              <mc:Fallback>
                <p:oleObj name="Denklem" r:id="rId7" imgW="1295280" imgH="939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208" y="5013628"/>
                        <a:ext cx="2320949" cy="16955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419856"/>
              </p:ext>
            </p:extLst>
          </p:nvPr>
        </p:nvGraphicFramePr>
        <p:xfrm>
          <a:off x="4064768" y="4165860"/>
          <a:ext cx="4614863" cy="234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" name="Denklem" r:id="rId9" imgW="1841400" imgH="1104840" progId="Equation.3">
                  <p:embed/>
                </p:oleObj>
              </mc:Choice>
              <mc:Fallback>
                <p:oleObj name="Denklem" r:id="rId9" imgW="1841400" imgH="11048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768" y="4165860"/>
                        <a:ext cx="4614863" cy="2347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852" y="1749608"/>
            <a:ext cx="172402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6372200" y="1106009"/>
            <a:ext cx="1656184" cy="4693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09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761</Words>
  <Application>Microsoft Office PowerPoint</Application>
  <PresentationFormat>Ekran Gösterisi (4:3)</PresentationFormat>
  <Paragraphs>133</Paragraphs>
  <Slides>31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Ofis Teması</vt:lpstr>
      <vt:lpstr>Denklem</vt:lpstr>
      <vt:lpstr>Microsoft Equation 3.0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83</cp:revision>
  <dcterms:created xsi:type="dcterms:W3CDTF">2013-04-02T16:32:11Z</dcterms:created>
  <dcterms:modified xsi:type="dcterms:W3CDTF">2013-04-03T18:15:47Z</dcterms:modified>
</cp:coreProperties>
</file>